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5"/>
  </p:notesMasterIdLst>
  <p:sldIdLst>
    <p:sldId id="256" r:id="rId2"/>
    <p:sldId id="277" r:id="rId3"/>
    <p:sldId id="278" r:id="rId4"/>
    <p:sldId id="257" r:id="rId5"/>
    <p:sldId id="258" r:id="rId6"/>
    <p:sldId id="259" r:id="rId7"/>
    <p:sldId id="260" r:id="rId8"/>
    <p:sldId id="283" r:id="rId9"/>
    <p:sldId id="261" r:id="rId10"/>
    <p:sldId id="284" r:id="rId11"/>
    <p:sldId id="262" r:id="rId12"/>
    <p:sldId id="266" r:id="rId13"/>
    <p:sldId id="263" r:id="rId14"/>
    <p:sldId id="264" r:id="rId15"/>
    <p:sldId id="274" r:id="rId16"/>
    <p:sldId id="272" r:id="rId17"/>
    <p:sldId id="289" r:id="rId18"/>
    <p:sldId id="288" r:id="rId19"/>
    <p:sldId id="265" r:id="rId20"/>
    <p:sldId id="267" r:id="rId21"/>
    <p:sldId id="292" r:id="rId22"/>
    <p:sldId id="293" r:id="rId23"/>
    <p:sldId id="276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3E80"/>
    <a:srgbClr val="1C0BF5"/>
    <a:srgbClr val="FF3300"/>
    <a:srgbClr val="FF00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718" autoAdjust="0"/>
  </p:normalViewPr>
  <p:slideViewPr>
    <p:cSldViewPr>
      <p:cViewPr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87007D6-6A4C-4E9F-AB4E-72D12A0EC15F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71728B-BB0C-4545-984F-2762C5503C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021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7E45C-A825-48D5-854F-B096559CC4EB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CC6B8-88DA-4B87-8B54-2E7272706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0FFA3-19A8-418D-825D-3C1BED0BC688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64C82-5F00-4A52-AF1F-9EC0F45999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DF5D0-A1F2-42CF-B3DF-24A5BD8F9E2D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DA521-9516-4AE4-B94D-84B72CB47E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6B523-E41F-4065-93FD-D9E193E3C8C0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31ABE-771F-410A-B2BC-1963AE125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5EC27-99A0-4938-83C0-3C7FC2EA5F1B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8217-D180-4FDA-918F-882FDE16E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441BD-5555-4FFD-AE60-F68C5C0C226C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C0F75-2221-414F-B449-304910D61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8D64E-C73D-4129-B6F3-6CDDF8009D61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38375-2484-4966-97C2-8873BF9627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4C7AD-0BE2-4AA8-B173-75C8F660484B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7EABA-6C00-4517-B586-9072234B61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85014-E68E-4332-AFB5-D40CE6D5C745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425AA-F975-4B50-AE75-C01FB72B3B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4432E-5B78-445B-82A2-BDE2BDC53816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C57DE-E29E-44BB-BBCC-0015A9F16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E2DB7-976B-44D7-A881-634BB051766F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8D0CBE-C2E1-4B52-9389-02F7BF60D1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5CDC68-2A29-4D3A-949E-990BCAE0CBBF}" type="datetimeFigureOut">
              <a:rPr lang="ru-RU"/>
              <a:pPr>
                <a:defRPr/>
              </a:pPr>
              <a:t>16.11.2012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1411EC-0ED6-4EA3-A13E-DB09C99A90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62" r:id="rId2"/>
    <p:sldLayoutId id="2147483771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72" r:id="rId9"/>
    <p:sldLayoutId id="2147483768" r:id="rId10"/>
    <p:sldLayoutId id="214748376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A04DA3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A04DA3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C4652D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eko-plast.ru/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8962" y="376215"/>
            <a:ext cx="7358113" cy="1500198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Малоцильнинская</a:t>
            </a:r>
            <a:r>
              <a:rPr lang="ru-RU" sz="28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средняя общеобразовательная  школа</a:t>
            </a:r>
            <a:br>
              <a:rPr lang="ru-RU" sz="28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Дрожжановского</a:t>
            </a:r>
            <a:r>
              <a:rPr lang="ru-RU" sz="28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28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500306"/>
            <a:ext cx="8143875" cy="78581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R="0" algn="l" eaLnBrk="1" hangingPunct="1">
              <a:defRPr/>
            </a:pPr>
            <a:endParaRPr lang="en-US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R="0" algn="ctr" eaLnBrk="1" hangingPunct="1">
              <a:defRPr/>
            </a:pP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технологии </a:t>
            </a:r>
            <a:endParaRPr lang="en-US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WordArt 2"/>
          <p:cNvSpPr>
            <a:spLocks noChangeArrowheads="1" noChangeShapeType="1" noTextEdit="1"/>
          </p:cNvSpPr>
          <p:nvPr/>
        </p:nvSpPr>
        <p:spPr bwMode="auto">
          <a:xfrm>
            <a:off x="1928813" y="1857375"/>
            <a:ext cx="5357812" cy="1285875"/>
          </a:xfrm>
          <a:prstGeom prst="rect">
            <a:avLst/>
          </a:prstGeom>
        </p:spPr>
        <p:txBody>
          <a:bodyPr wrap="none" fromWordArt="1">
            <a:prstTxWarp prst="textWave4">
              <a:avLst>
                <a:gd name="adj1" fmla="val 12500"/>
                <a:gd name="adj2" fmla="val 1824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ECF3F9"/>
                </a:solidFill>
                <a:effectLst>
                  <a:outerShdw dist="40000" dir="5400000" algn="tl" rotWithShape="0">
                    <a:srgbClr val="000000">
                      <a:alpha val="32999"/>
                    </a:srgbClr>
                  </a:outerShdw>
                </a:effectLst>
                <a:latin typeface="Impact"/>
              </a:rPr>
              <a:t>Творческий проект </a:t>
            </a:r>
          </a:p>
        </p:txBody>
      </p:sp>
      <p:sp>
        <p:nvSpPr>
          <p:cNvPr id="5125" name="WordArt 3"/>
          <p:cNvSpPr>
            <a:spLocks noChangeArrowheads="1" noChangeShapeType="1" noTextEdit="1"/>
          </p:cNvSpPr>
          <p:nvPr/>
        </p:nvSpPr>
        <p:spPr bwMode="auto">
          <a:xfrm>
            <a:off x="684213" y="3789363"/>
            <a:ext cx="2214562" cy="785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312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FF">
                    <a:alpha val="43921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Раздел:</a:t>
            </a:r>
          </a:p>
        </p:txBody>
      </p:sp>
      <p:sp>
        <p:nvSpPr>
          <p:cNvPr id="5126" name="WordArt 4"/>
          <p:cNvSpPr>
            <a:spLocks noChangeArrowheads="1" noChangeShapeType="1" noTextEdit="1"/>
          </p:cNvSpPr>
          <p:nvPr/>
        </p:nvSpPr>
        <p:spPr bwMode="auto">
          <a:xfrm>
            <a:off x="3348038" y="3860800"/>
            <a:ext cx="4071937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1C0BF5"/>
                  </a:solidFill>
                  <a:round/>
                  <a:headEnd/>
                  <a:tailEnd/>
                </a:ln>
                <a:solidFill>
                  <a:srgbClr val="FF3300">
                    <a:alpha val="59999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"Рукоделие"</a:t>
            </a:r>
          </a:p>
        </p:txBody>
      </p:sp>
      <p:sp>
        <p:nvSpPr>
          <p:cNvPr id="5127" name="WordArt 5"/>
          <p:cNvSpPr>
            <a:spLocks noChangeArrowheads="1" noChangeShapeType="1" noTextEdit="1"/>
          </p:cNvSpPr>
          <p:nvPr/>
        </p:nvSpPr>
        <p:spPr bwMode="auto">
          <a:xfrm>
            <a:off x="714375" y="4714875"/>
            <a:ext cx="1928813" cy="7858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4972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FF">
                    <a:alpha val="38039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Тема:</a:t>
            </a:r>
          </a:p>
        </p:txBody>
      </p:sp>
      <p:sp>
        <p:nvSpPr>
          <p:cNvPr id="5128" name="WordArt 6"/>
          <p:cNvSpPr>
            <a:spLocks noChangeArrowheads="1" noChangeShapeType="1" noTextEdit="1"/>
          </p:cNvSpPr>
          <p:nvPr/>
        </p:nvSpPr>
        <p:spPr bwMode="auto">
          <a:xfrm>
            <a:off x="2843213" y="4652963"/>
            <a:ext cx="5786437" cy="901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3300">
                    <a:alpha val="59999"/>
                  </a:srgbClr>
                </a:solidFill>
                <a:effectLst>
                  <a:outerShdw dist="117088" dir="13763922" algn="ctr" rotWithShape="0">
                    <a:srgbClr val="9999FF">
                      <a:alpha val="50000"/>
                    </a:srgbClr>
                  </a:outerShdw>
                </a:effectLst>
                <a:latin typeface="Arial"/>
                <a:cs typeface="Arial"/>
              </a:rPr>
              <a:t>«Пластиковая сумка»</a:t>
            </a:r>
            <a:r>
              <a:rPr lang="ru-RU" sz="36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3300">
                    <a:alpha val="59999"/>
                  </a:srgbClr>
                </a:solidFill>
                <a:effectLst>
                  <a:outerShdw dist="117088" dir="13763922" algn="ctr" rotWithShape="0">
                    <a:srgbClr val="9999FF">
                      <a:alpha val="50000"/>
                    </a:srgbClr>
                  </a:outerShdw>
                </a:effectLst>
                <a:latin typeface="Arial"/>
                <a:cs typeface="Arial"/>
              </a:rPr>
              <a:t> </a:t>
            </a:r>
            <a:endParaRPr lang="ru-RU" sz="36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FF3300">
                  <a:alpha val="59999"/>
                </a:srgbClr>
              </a:solidFill>
              <a:effectLst>
                <a:outerShdw dist="117088" dir="13763922" algn="ctr" rotWithShape="0">
                  <a:srgbClr val="9999FF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646363" cy="270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6403975" y="-31750"/>
            <a:ext cx="270827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3059113" y="5667375"/>
            <a:ext cx="6084887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 dirty="0"/>
              <a:t>Выполнила ученица 8 класса </a:t>
            </a:r>
          </a:p>
          <a:p>
            <a:pPr algn="ctr"/>
            <a:r>
              <a:rPr lang="ru-RU" b="1" dirty="0" smtClean="0"/>
              <a:t>Усманова Ильнара </a:t>
            </a:r>
            <a:r>
              <a:rPr lang="ru-RU" b="1" dirty="0" err="1" smtClean="0"/>
              <a:t>Ильдусовна</a:t>
            </a:r>
            <a:r>
              <a:rPr lang="ru-RU" b="1" i="1" dirty="0" smtClean="0"/>
              <a:t> </a:t>
            </a:r>
            <a:endParaRPr lang="ru-RU" b="1" dirty="0"/>
          </a:p>
          <a:p>
            <a:pPr algn="ctr"/>
            <a:r>
              <a:rPr lang="ru-RU" b="1" dirty="0"/>
              <a:t>Руководитель-консультант учитель технологии </a:t>
            </a:r>
          </a:p>
          <a:p>
            <a:pPr algn="ctr"/>
            <a:r>
              <a:rPr lang="ru-RU" b="1" i="1" dirty="0" err="1"/>
              <a:t>Миначева</a:t>
            </a:r>
            <a:r>
              <a:rPr lang="ru-RU" b="1" i="1" dirty="0"/>
              <a:t> Разина </a:t>
            </a:r>
            <a:r>
              <a:rPr lang="ru-RU" b="1" i="1" dirty="0" err="1"/>
              <a:t>Равиловна</a:t>
            </a:r>
            <a:endParaRPr lang="ru-RU" b="1" i="1" dirty="0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5059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0" name="Picture 2" descr="E:\Документы\Мои рисунки\фон\530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Ильнара\Desktop\Рисунок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782701"/>
            <a:ext cx="7272808" cy="529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"/>
          <p:cNvGrpSpPr>
            <a:grpSpLocks noChangeAspect="1"/>
          </p:cNvGrpSpPr>
          <p:nvPr/>
        </p:nvGrpSpPr>
        <p:grpSpPr bwMode="auto">
          <a:xfrm>
            <a:off x="328644" y="2247900"/>
            <a:ext cx="8815356" cy="4167188"/>
            <a:chOff x="2202" y="1722"/>
            <a:chExt cx="7355" cy="3266"/>
          </a:xfrm>
        </p:grpSpPr>
        <p:sp>
          <p:nvSpPr>
            <p:cNvPr id="13317" name="AutoShape 21"/>
            <p:cNvSpPr>
              <a:spLocks noChangeAspect="1" noChangeArrowheads="1" noTextEdit="1"/>
            </p:cNvSpPr>
            <p:nvPr/>
          </p:nvSpPr>
          <p:spPr bwMode="auto">
            <a:xfrm>
              <a:off x="2357" y="1883"/>
              <a:ext cx="7200" cy="3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76" name="Rectangle 20"/>
            <p:cNvSpPr>
              <a:spLocks noChangeArrowheads="1"/>
            </p:cNvSpPr>
            <p:nvPr/>
          </p:nvSpPr>
          <p:spPr bwMode="auto">
            <a:xfrm>
              <a:off x="4055" y="2743"/>
              <a:ext cx="2957" cy="913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3600" dirty="0" smtClean="0">
                  <a:solidFill>
                    <a:srgbClr val="FF0000"/>
                  </a:solidFill>
                  <a:latin typeface="Times New Roman" pitchFamily="18" charset="0"/>
                </a:rPr>
                <a:t>Сумка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  <p:sp>
          <p:nvSpPr>
            <p:cNvPr id="13321" name="Line 19"/>
            <p:cNvSpPr>
              <a:spLocks noChangeShapeType="1"/>
            </p:cNvSpPr>
            <p:nvPr/>
          </p:nvSpPr>
          <p:spPr bwMode="auto">
            <a:xfrm flipH="1" flipV="1">
              <a:off x="3790" y="2205"/>
              <a:ext cx="40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2" name="Line 18"/>
            <p:cNvSpPr>
              <a:spLocks noChangeShapeType="1"/>
            </p:cNvSpPr>
            <p:nvPr/>
          </p:nvSpPr>
          <p:spPr bwMode="auto">
            <a:xfrm flipV="1">
              <a:off x="7026" y="2474"/>
              <a:ext cx="371" cy="4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3" name="Line 17"/>
            <p:cNvSpPr>
              <a:spLocks noChangeShapeType="1"/>
            </p:cNvSpPr>
            <p:nvPr/>
          </p:nvSpPr>
          <p:spPr bwMode="auto">
            <a:xfrm flipH="1">
              <a:off x="3957" y="3638"/>
              <a:ext cx="40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4" name="Line 16"/>
            <p:cNvSpPr>
              <a:spLocks noChangeShapeType="1"/>
            </p:cNvSpPr>
            <p:nvPr/>
          </p:nvSpPr>
          <p:spPr bwMode="auto">
            <a:xfrm>
              <a:off x="6890" y="3638"/>
              <a:ext cx="40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5" name="Line 15"/>
            <p:cNvSpPr>
              <a:spLocks noChangeShapeType="1"/>
            </p:cNvSpPr>
            <p:nvPr/>
          </p:nvSpPr>
          <p:spPr bwMode="auto">
            <a:xfrm flipV="1">
              <a:off x="5468" y="2420"/>
              <a:ext cx="34" cy="3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6" name="Line 14"/>
            <p:cNvSpPr>
              <a:spLocks noChangeShapeType="1"/>
            </p:cNvSpPr>
            <p:nvPr/>
          </p:nvSpPr>
          <p:spPr bwMode="auto">
            <a:xfrm>
              <a:off x="6090" y="3638"/>
              <a:ext cx="1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9" name="Rectangle 13"/>
            <p:cNvSpPr>
              <a:spLocks noChangeArrowheads="1"/>
            </p:cNvSpPr>
            <p:nvPr/>
          </p:nvSpPr>
          <p:spPr bwMode="auto">
            <a:xfrm>
              <a:off x="2304" y="1722"/>
              <a:ext cx="1486" cy="752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r>
                <a:rPr lang="ru-RU" sz="2800" dirty="0" smtClean="0">
                  <a:solidFill>
                    <a:srgbClr val="660033"/>
                  </a:solidFill>
                  <a:latin typeface="Times New Roman" pitchFamily="18" charset="0"/>
                </a:rPr>
                <a:t>Ножницы </a:t>
              </a:r>
              <a:endParaRPr lang="ru-RU" sz="2800" dirty="0">
                <a:solidFill>
                  <a:srgbClr val="660033"/>
                </a:solidFill>
                <a:latin typeface="Times New Roman" pitchFamily="18" charset="0"/>
              </a:endParaRPr>
            </a:p>
          </p:txBody>
        </p:sp>
        <p:sp>
          <p:nvSpPr>
            <p:cNvPr id="19467" name="Rectangle 11"/>
            <p:cNvSpPr>
              <a:spLocks noChangeArrowheads="1"/>
            </p:cNvSpPr>
            <p:nvPr/>
          </p:nvSpPr>
          <p:spPr bwMode="auto">
            <a:xfrm>
              <a:off x="6814" y="1829"/>
              <a:ext cx="2099" cy="64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4000" dirty="0" smtClean="0">
                  <a:solidFill>
                    <a:srgbClr val="660033"/>
                  </a:solidFill>
                  <a:latin typeface="Arial" charset="0"/>
                  <a:cs typeface="Times New Roman" pitchFamily="18" charset="0"/>
                </a:rPr>
                <a:t>  </a:t>
              </a:r>
              <a:r>
                <a:rPr lang="ru-RU" sz="3200" dirty="0" smtClean="0">
                  <a:solidFill>
                    <a:srgbClr val="660033"/>
                  </a:solidFill>
                  <a:latin typeface="Arial" charset="0"/>
                  <a:cs typeface="Times New Roman" pitchFamily="18" charset="0"/>
                </a:rPr>
                <a:t>Крючок</a:t>
              </a:r>
              <a:endParaRPr lang="ru-RU" sz="3200" dirty="0">
                <a:solidFill>
                  <a:srgbClr val="660033"/>
                </a:solidFill>
                <a:latin typeface="Arial" charset="0"/>
              </a:endParaRPr>
            </a:p>
          </p:txBody>
        </p:sp>
        <p:sp>
          <p:nvSpPr>
            <p:cNvPr id="19466" name="Rectangle 10"/>
            <p:cNvSpPr>
              <a:spLocks noChangeArrowheads="1"/>
            </p:cNvSpPr>
            <p:nvPr/>
          </p:nvSpPr>
          <p:spPr bwMode="auto">
            <a:xfrm>
              <a:off x="2202" y="4194"/>
              <a:ext cx="1708" cy="659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2000" dirty="0" smtClean="0">
                  <a:solidFill>
                    <a:srgbClr val="660033"/>
                  </a:solidFill>
                  <a:latin typeface="Arial" pitchFamily="34" charset="0"/>
                  <a:cs typeface="Times New Roman" pitchFamily="18" charset="0"/>
                </a:rPr>
                <a:t>Сантиметровая лента</a:t>
              </a:r>
              <a:endParaRPr lang="ru-RU" sz="2000" dirty="0">
                <a:solidFill>
                  <a:srgbClr val="660033"/>
                </a:solidFill>
                <a:latin typeface="Arial" pitchFamily="34" charset="0"/>
              </a:endParaRPr>
            </a:p>
          </p:txBody>
        </p:sp>
        <p:sp>
          <p:nvSpPr>
            <p:cNvPr id="19465" name="Rectangle 9"/>
            <p:cNvSpPr>
              <a:spLocks noChangeArrowheads="1"/>
            </p:cNvSpPr>
            <p:nvPr/>
          </p:nvSpPr>
          <p:spPr bwMode="auto">
            <a:xfrm>
              <a:off x="5569" y="4193"/>
              <a:ext cx="1443" cy="660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2800" dirty="0" smtClean="0">
                  <a:solidFill>
                    <a:srgbClr val="660033"/>
                  </a:solidFill>
                  <a:latin typeface="Times New Roman" pitchFamily="18" charset="0"/>
                  <a:cs typeface="Times New Roman" pitchFamily="18" charset="0"/>
                </a:rPr>
                <a:t>Утюг  </a:t>
              </a:r>
              <a:endParaRPr lang="ru-RU" sz="2800" dirty="0">
                <a:solidFill>
                  <a:srgbClr val="660033"/>
                </a:solidFill>
                <a:latin typeface="Times New Roman" pitchFamily="18" charset="0"/>
              </a:endParaRPr>
            </a:p>
          </p:txBody>
        </p:sp>
        <p:sp>
          <p:nvSpPr>
            <p:cNvPr id="19464" name="Rectangle 8"/>
            <p:cNvSpPr>
              <a:spLocks noChangeArrowheads="1"/>
            </p:cNvSpPr>
            <p:nvPr/>
          </p:nvSpPr>
          <p:spPr bwMode="auto">
            <a:xfrm>
              <a:off x="7174" y="4208"/>
              <a:ext cx="1728" cy="66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2000" dirty="0" smtClean="0">
                  <a:solidFill>
                    <a:srgbClr val="660033"/>
                  </a:solidFill>
                  <a:latin typeface="Arial" pitchFamily="34" charset="0"/>
                  <a:cs typeface="Times New Roman" pitchFamily="18" charset="0"/>
                </a:rPr>
                <a:t>Шариковая ручка </a:t>
              </a:r>
              <a:endParaRPr lang="ru-RU" sz="2000" dirty="0">
                <a:solidFill>
                  <a:srgbClr val="660033"/>
                </a:solidFill>
                <a:latin typeface="Arial" pitchFamily="34" charset="0"/>
              </a:endParaRPr>
            </a:p>
          </p:txBody>
        </p:sp>
        <p:sp>
          <p:nvSpPr>
            <p:cNvPr id="13345" name="Line 7"/>
            <p:cNvSpPr>
              <a:spLocks noChangeShapeType="1"/>
            </p:cNvSpPr>
            <p:nvPr/>
          </p:nvSpPr>
          <p:spPr bwMode="auto">
            <a:xfrm>
              <a:off x="7026" y="3333"/>
              <a:ext cx="531" cy="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62" name="Rectangle 6"/>
            <p:cNvSpPr>
              <a:spLocks noChangeArrowheads="1"/>
            </p:cNvSpPr>
            <p:nvPr/>
          </p:nvSpPr>
          <p:spPr bwMode="auto">
            <a:xfrm>
              <a:off x="7557" y="2904"/>
              <a:ext cx="1433" cy="64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ru-RU" sz="2800" dirty="0">
                  <a:solidFill>
                    <a:srgbClr val="660033"/>
                  </a:solidFill>
                  <a:latin typeface="Arial" pitchFamily="34" charset="0"/>
                  <a:cs typeface="Times New Roman" pitchFamily="18" charset="0"/>
                </a:rPr>
                <a:t>Игла</a:t>
              </a:r>
              <a:endParaRPr lang="ru-RU" sz="2800" dirty="0">
                <a:solidFill>
                  <a:srgbClr val="660033"/>
                </a:solidFill>
                <a:latin typeface="Arial" pitchFamily="34" charset="0"/>
              </a:endParaRPr>
            </a:p>
          </p:txBody>
        </p:sp>
        <p:sp>
          <p:nvSpPr>
            <p:cNvPr id="13349" name="Line 5"/>
            <p:cNvSpPr>
              <a:spLocks noChangeShapeType="1"/>
            </p:cNvSpPr>
            <p:nvPr/>
          </p:nvSpPr>
          <p:spPr bwMode="auto">
            <a:xfrm flipH="1">
              <a:off x="3736" y="3226"/>
              <a:ext cx="347" cy="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53" name="Line 3"/>
            <p:cNvSpPr>
              <a:spLocks noChangeShapeType="1"/>
            </p:cNvSpPr>
            <p:nvPr/>
          </p:nvSpPr>
          <p:spPr bwMode="auto">
            <a:xfrm flipH="1">
              <a:off x="4757" y="3638"/>
              <a:ext cx="133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458" name="Rectangle 2"/>
            <p:cNvSpPr>
              <a:spLocks noChangeArrowheads="1"/>
            </p:cNvSpPr>
            <p:nvPr/>
          </p:nvSpPr>
          <p:spPr bwMode="auto">
            <a:xfrm>
              <a:off x="4043" y="4208"/>
              <a:ext cx="1379" cy="66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r>
                <a:rPr lang="ru-RU" sz="2000" dirty="0" smtClean="0">
                  <a:solidFill>
                    <a:srgbClr val="660033"/>
                  </a:solidFill>
                  <a:latin typeface="Arial" charset="0"/>
                  <a:cs typeface="Times New Roman" pitchFamily="18" charset="0"/>
                </a:rPr>
                <a:t>     Мел </a:t>
              </a:r>
              <a:endParaRPr lang="ru-RU" sz="2000" dirty="0">
                <a:solidFill>
                  <a:srgbClr val="660033"/>
                </a:solidFill>
                <a:latin typeface="Arial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3710" y="351291"/>
            <a:ext cx="7851648" cy="141598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Инструменты и оборудование</a:t>
            </a:r>
            <a:endParaRPr lang="ru-RU" dirty="0"/>
          </a:p>
        </p:txBody>
      </p:sp>
      <p:sp>
        <p:nvSpPr>
          <p:cNvPr id="1331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onstant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2247901"/>
            <a:ext cx="2232248" cy="8905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Дырокол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3" y="3756049"/>
            <a:ext cx="1987712" cy="1281033"/>
          </a:xfrm>
          <a:prstGeom prst="rect">
            <a:avLst/>
          </a:prstGeom>
          <a:solidFill>
            <a:srgbClr val="1C0B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C23E80"/>
                </a:solidFill>
              </a:rPr>
              <a:t>Швейная машина </a:t>
            </a:r>
            <a:endParaRPr lang="ru-RU" sz="2400" dirty="0">
              <a:solidFill>
                <a:srgbClr val="C23E80"/>
              </a:soli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onstantia" pitchFamily="18" charset="0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onstantia" pitchFamily="18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2781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8600"/>
            <a:ext cx="4104456" cy="35116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93470"/>
            <a:ext cx="4680520" cy="3225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83" y="-1"/>
            <a:ext cx="4567217" cy="3435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5699"/>
            <a:ext cx="4887371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32" y="2780928"/>
            <a:ext cx="16365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" y="980728"/>
            <a:ext cx="11337428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38934"/>
            <a:ext cx="5102864" cy="3456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льнара\Desktop\IMG_05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210277" cy="4632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3" y="4763"/>
            <a:ext cx="8967787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льнара\Desktop\IMG_05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64188"/>
            <a:ext cx="6181927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2700"/>
            <a:ext cx="9156700" cy="687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Ильнара\Desktop\IMG_05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08" y="0"/>
            <a:ext cx="5909431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Ильнара\Desktop\IMG_05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2172329"/>
            <a:ext cx="3419871" cy="4685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льнара\Desktop\IMG_055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222" y="1043556"/>
            <a:ext cx="4360584" cy="581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E:\Документы\Мои рисунки\рамки для фото\рамки\BD05851_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85720" y="116632"/>
            <a:ext cx="8858280" cy="136815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Экономическое обоснование</a:t>
            </a:r>
            <a:br>
              <a:rPr lang="ru-RU" sz="4400" dirty="0" smtClean="0"/>
            </a:br>
            <a:endParaRPr lang="ru-RU" sz="4400" dirty="0"/>
          </a:p>
        </p:txBody>
      </p:sp>
      <p:graphicFrame>
        <p:nvGraphicFramePr>
          <p:cNvPr id="17482" name="Group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87497"/>
              </p:ext>
            </p:extLst>
          </p:nvPr>
        </p:nvGraphicFramePr>
        <p:xfrm>
          <a:off x="285750" y="857250"/>
          <a:ext cx="8501063" cy="5715953"/>
        </p:xfrm>
        <a:graphic>
          <a:graphicData uri="http://schemas.openxmlformats.org/drawingml/2006/table">
            <a:tbl>
              <a:tblPr/>
              <a:tblGrid>
                <a:gridCol w="2171700"/>
                <a:gridCol w="2105025"/>
                <a:gridCol w="2117725"/>
                <a:gridCol w="2106613"/>
              </a:tblGrid>
              <a:tr h="1390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Затраты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Стоимость за единицу, р.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Общая стоимость, р.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</a:tr>
              <a:tr h="69532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Стоимость материалов (С1)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0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Пряжа «Нарцисс»,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Атласная лента.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32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Стоимость коммунальных услуг (С2)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5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Электроэнер-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гия 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1,80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13кВт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23,4</a:t>
                      </a: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611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810125" algn="l"/>
                        </a:tabLst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Итого:                                                                              </a:t>
                      </a: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220,4</a:t>
                      </a:r>
                      <a:endParaRPr kumimoji="0" lang="ru-RU" sz="2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Segoe Print" pitchFamily="2" charset="0"/>
                        <a:cs typeface="Times New Roman" pitchFamily="18" charset="0"/>
                      </a:endParaRPr>
                    </a:p>
                  </a:txBody>
                  <a:tcPr marL="65758" marR="6575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льнара\Desktop\SAM_26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9" y="0"/>
            <a:ext cx="4304758" cy="379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Ильнара\Desktop\76879001_SAM_26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3621115"/>
            <a:ext cx="4860031" cy="3236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Ильнара\Desktop\718735_8026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9" y="-34674"/>
            <a:ext cx="4860031" cy="3645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Ильнара\Desktop\foto043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789" y="3621115"/>
            <a:ext cx="4315846" cy="323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333826"/>
            <a:ext cx="7708772" cy="1311151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Контроль качества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550" y="1341438"/>
            <a:ext cx="7345363" cy="5072062"/>
          </a:xfrm>
        </p:spPr>
        <p:txBody>
          <a:bodyPr>
            <a:normAutofit/>
          </a:bodyPr>
          <a:lstStyle/>
          <a:p>
            <a:pPr marR="0" algn="l" eaLnBrk="1" hangingPunct="1"/>
            <a:r>
              <a:rPr lang="ru-RU" sz="3700" b="1" dirty="0" smtClean="0">
                <a:latin typeface="Times New Roman" pitchFamily="18" charset="0"/>
              </a:rPr>
              <a:t>Готовое изделие отвечает следующим требованиям:</a:t>
            </a:r>
          </a:p>
          <a:p>
            <a:pPr marR="0" algn="just" eaLnBrk="1" hangingPunct="1">
              <a:buFont typeface="Arial" pitchFamily="34" charset="0"/>
              <a:buChar char="•"/>
            </a:pPr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</a:rPr>
              <a:t>Соответствует задумке и эскизу.</a:t>
            </a:r>
          </a:p>
          <a:p>
            <a:pPr marR="0" algn="just" eaLnBrk="1" hangingPunct="1">
              <a:buFont typeface="Arial" pitchFamily="34" charset="0"/>
              <a:buChar char="•"/>
            </a:pPr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</a:rPr>
              <a:t>Соответствует техническим параметрам.</a:t>
            </a:r>
          </a:p>
          <a:p>
            <a:pPr marR="0" algn="just" eaLnBrk="1" hangingPunct="1">
              <a:buFont typeface="Arial" pitchFamily="34" charset="0"/>
              <a:buChar char="•"/>
            </a:pPr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</a:rPr>
              <a:t>Выполнено аккуратно, строчки ровные, нормы швов соблюдены.</a:t>
            </a:r>
          </a:p>
          <a:p>
            <a:pPr marR="0" algn="just" eaLnBrk="1" hangingPunct="1">
              <a:buFont typeface="Arial" pitchFamily="34" charset="0"/>
              <a:buChar char="•"/>
            </a:pPr>
            <a:r>
              <a:rPr lang="ru-RU" sz="2700" b="1" dirty="0" smtClean="0">
                <a:solidFill>
                  <a:srgbClr val="FFFF00"/>
                </a:solidFill>
                <a:latin typeface="Times New Roman" pitchFamily="18" charset="0"/>
              </a:rPr>
              <a:t> Отделки изготовлены качественно.</a:t>
            </a: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3940" y="2780928"/>
            <a:ext cx="8136904" cy="273630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   </a:t>
            </a:r>
            <a:r>
              <a:rPr lang="ru-RU" sz="2700" dirty="0" smtClean="0">
                <a:solidFill>
                  <a:schemeClr val="bg1"/>
                </a:solidFill>
              </a:rPr>
              <a:t>Вы каждый день выбрасываете использованные пластиковые бутылки  в мусор, не зная что из них можно сделать?  </a:t>
            </a:r>
            <a:endParaRPr lang="ru-RU" sz="27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653136"/>
            <a:ext cx="7854696" cy="220486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4664"/>
            <a:ext cx="575468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551380"/>
      </p:ext>
    </p:extLst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404664"/>
            <a:ext cx="7851648" cy="38884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FF0000"/>
                </a:solidFill>
              </a:rPr>
              <a:t>Зарегистрируйся бесплатно на сайте </a:t>
            </a:r>
            <a:r>
              <a:rPr lang="en-US" sz="3100" u="sng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hlinkClick r:id="rId2"/>
              </a:rPr>
              <a:t>www</a:t>
            </a:r>
            <a:r>
              <a:rPr lang="ru-RU" sz="3100" u="sng" dirty="0">
                <a:solidFill>
                  <a:srgbClr val="FF0000"/>
                </a:solidFill>
                <a:effectLst/>
                <a:latin typeface="Times New Roman"/>
                <a:ea typeface="Times New Roman"/>
                <a:hlinkClick r:id="rId2"/>
              </a:rPr>
              <a:t>.</a:t>
            </a:r>
            <a:r>
              <a:rPr lang="en-US" sz="3100" u="sng" dirty="0" err="1">
                <a:solidFill>
                  <a:srgbClr val="FF0000"/>
                </a:solidFill>
                <a:effectLst/>
                <a:latin typeface="Times New Roman"/>
                <a:ea typeface="Times New Roman"/>
                <a:hlinkClick r:id="rId2"/>
              </a:rPr>
              <a:t>eko</a:t>
            </a:r>
            <a:r>
              <a:rPr lang="ru-RU" sz="3100" u="sng" dirty="0">
                <a:solidFill>
                  <a:srgbClr val="FF0000"/>
                </a:solidFill>
                <a:effectLst/>
                <a:latin typeface="Times New Roman"/>
                <a:ea typeface="Times New Roman"/>
                <a:hlinkClick r:id="rId2"/>
              </a:rPr>
              <a:t>-</a:t>
            </a:r>
            <a:r>
              <a:rPr lang="en-US" sz="3100" u="sng" dirty="0" err="1">
                <a:solidFill>
                  <a:srgbClr val="FF0000"/>
                </a:solidFill>
                <a:effectLst/>
                <a:latin typeface="Times New Roman"/>
                <a:ea typeface="Times New Roman"/>
                <a:hlinkClick r:id="rId2"/>
              </a:rPr>
              <a:t>plast</a:t>
            </a:r>
            <a:r>
              <a:rPr lang="ru-RU" sz="3100" u="sng" dirty="0">
                <a:solidFill>
                  <a:srgbClr val="FF0000"/>
                </a:solidFill>
                <a:effectLst/>
                <a:latin typeface="Times New Roman"/>
                <a:ea typeface="Times New Roman"/>
                <a:hlinkClick r:id="rId2"/>
              </a:rPr>
              <a:t>.</a:t>
            </a:r>
            <a:r>
              <a:rPr lang="en-US" sz="3100" u="sng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  <a:hlinkClick r:id="rId2"/>
              </a:rPr>
              <a:t>ru</a:t>
            </a:r>
            <a:r>
              <a:rPr lang="ru-RU" sz="31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, закажи изделия ручной работы, которое ты хочешь приобрести в обмен на пустые бутылки! Мы даём вторую жизнь пластиковым бутылкам! </a:t>
            </a:r>
            <a:br>
              <a:rPr lang="ru-RU" sz="31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</a:br>
            <a:r>
              <a:rPr lang="ru-RU" sz="31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Не  будь безразличным , и природа скажет тебе СПАСИБО!</a:t>
            </a:r>
            <a:br>
              <a:rPr lang="ru-RU" sz="31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</a:br>
            <a:r>
              <a:rPr lang="ru-RU" sz="31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Адрес магазина и цены указаны на сайте</a:t>
            </a:r>
            <a:r>
              <a:rPr lang="ru-RU" sz="40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.</a:t>
            </a:r>
            <a:r>
              <a:rPr lang="ru-RU" sz="600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365104"/>
            <a:ext cx="7854696" cy="24928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Ильнара\Desktop\3510617_bolsa_com_flores_rosa_feita_por_lil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733" y="4365104"/>
            <a:ext cx="3499115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67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8344" y="770696"/>
            <a:ext cx="6625530" cy="374058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9600" dirty="0" smtClean="0">
                <a:latin typeface="Ariston" pitchFamily="66" charset="0"/>
              </a:rPr>
              <a:t>Спасибо за внимание!</a:t>
            </a:r>
            <a:endParaRPr lang="ru-RU" sz="9600" dirty="0">
              <a:latin typeface="Ariston" pitchFamily="66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Ильнара\Desktop\0_556e8_d59fe804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40" y="3212976"/>
            <a:ext cx="4849256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Ильнара\Desktop\3390014_48d604b8c7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36" y="0"/>
            <a:ext cx="4344676" cy="398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7265" y="404664"/>
            <a:ext cx="7851648" cy="1114420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Схема обдумывания</a:t>
            </a:r>
            <a:endParaRPr lang="ru-RU" dirty="0"/>
          </a:p>
        </p:txBody>
      </p:sp>
      <p:sp>
        <p:nvSpPr>
          <p:cNvPr id="8195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Constantia" pitchFamily="18" charset="0"/>
            </a:endParaRPr>
          </a:p>
        </p:txBody>
      </p:sp>
      <p:grpSp>
        <p:nvGrpSpPr>
          <p:cNvPr id="8196" name="Group 1"/>
          <p:cNvGrpSpPr>
            <a:grpSpLocks noChangeAspect="1"/>
          </p:cNvGrpSpPr>
          <p:nvPr/>
        </p:nvGrpSpPr>
        <p:grpSpPr bwMode="auto">
          <a:xfrm>
            <a:off x="345616" y="2221647"/>
            <a:ext cx="8307388" cy="4214812"/>
            <a:chOff x="2357" y="1146"/>
            <a:chExt cx="7200" cy="3239"/>
          </a:xfrm>
        </p:grpSpPr>
        <p:sp>
          <p:nvSpPr>
            <p:cNvPr id="15383" name="AutoShape 23"/>
            <p:cNvSpPr>
              <a:spLocks noChangeAspect="1" noChangeArrowheads="1" noTextEdit="1"/>
            </p:cNvSpPr>
            <p:nvPr/>
          </p:nvSpPr>
          <p:spPr bwMode="auto">
            <a:xfrm>
              <a:off x="2357" y="1209"/>
              <a:ext cx="7200" cy="3176"/>
            </a:xfrm>
            <a:prstGeom prst="rect">
              <a:avLst/>
            </a:prstGeom>
            <a:noFill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5373" name="Rectangle 13"/>
            <p:cNvSpPr>
              <a:spLocks noChangeArrowheads="1"/>
            </p:cNvSpPr>
            <p:nvPr/>
          </p:nvSpPr>
          <p:spPr bwMode="auto">
            <a:xfrm>
              <a:off x="3595" y="1146"/>
              <a:ext cx="1448" cy="63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dirty="0">
                  <a:solidFill>
                    <a:schemeClr val="accent3">
                      <a:lumMod val="50000"/>
                    </a:schemeClr>
                  </a:solidFill>
                  <a:latin typeface="Arial" pitchFamily="34" charset="0"/>
                </a:rPr>
                <a:t>Материалы </a:t>
              </a:r>
            </a:p>
          </p:txBody>
        </p:sp>
        <p:sp>
          <p:nvSpPr>
            <p:cNvPr id="15382" name="Rectangle 22"/>
            <p:cNvSpPr>
              <a:spLocks noChangeArrowheads="1"/>
            </p:cNvSpPr>
            <p:nvPr/>
          </p:nvSpPr>
          <p:spPr bwMode="auto">
            <a:xfrm>
              <a:off x="5262" y="1146"/>
              <a:ext cx="1182" cy="63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Цветовая гармония</a:t>
              </a:r>
              <a:endParaRPr lang="ru-RU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81" name="Rectangle 21"/>
            <p:cNvSpPr>
              <a:spLocks noChangeArrowheads="1"/>
            </p:cNvSpPr>
            <p:nvPr/>
          </p:nvSpPr>
          <p:spPr bwMode="auto">
            <a:xfrm>
              <a:off x="6525" y="1396"/>
              <a:ext cx="1776" cy="63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600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Экономическое обоснование</a:t>
              </a:r>
              <a:endParaRPr lang="ru-RU" sz="1600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>
              <a:off x="7249" y="2134"/>
              <a:ext cx="1518" cy="54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r>
                <a:rPr lang="ru-RU" sz="2000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Охрана труда</a:t>
              </a:r>
              <a:endParaRPr lang="ru-RU" sz="2000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79" name="Rectangle 19"/>
            <p:cNvSpPr>
              <a:spLocks noChangeArrowheads="1"/>
            </p:cNvSpPr>
            <p:nvPr/>
          </p:nvSpPr>
          <p:spPr bwMode="auto">
            <a:xfrm>
              <a:off x="7249" y="2903"/>
              <a:ext cx="1734" cy="623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2000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Технология изготовления</a:t>
              </a:r>
              <a:endParaRPr lang="ru-RU" sz="2000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78" name="Rectangle 18"/>
            <p:cNvSpPr>
              <a:spLocks noChangeArrowheads="1"/>
            </p:cNvSpPr>
            <p:nvPr/>
          </p:nvSpPr>
          <p:spPr bwMode="auto">
            <a:xfrm>
              <a:off x="6506" y="3726"/>
              <a:ext cx="1610" cy="659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2000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Потребность</a:t>
              </a:r>
              <a:endParaRPr lang="ru-RU" sz="2000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77" name="Rectangle 17"/>
            <p:cNvSpPr>
              <a:spLocks noChangeArrowheads="1"/>
            </p:cNvSpPr>
            <p:nvPr/>
          </p:nvSpPr>
          <p:spPr bwMode="auto">
            <a:xfrm>
              <a:off x="5081" y="3700"/>
              <a:ext cx="1315" cy="637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400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Инструменты и оборудование</a:t>
              </a:r>
              <a:endParaRPr lang="ru-RU" sz="1400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76" name="Rectangle 16"/>
            <p:cNvSpPr>
              <a:spLocks noChangeArrowheads="1"/>
            </p:cNvSpPr>
            <p:nvPr/>
          </p:nvSpPr>
          <p:spPr bwMode="auto">
            <a:xfrm>
              <a:off x="3471" y="3342"/>
              <a:ext cx="1416" cy="58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2000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Отделка </a:t>
              </a:r>
              <a:endParaRPr lang="ru-RU" sz="2000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75" name="Rectangle 15"/>
            <p:cNvSpPr>
              <a:spLocks noChangeArrowheads="1"/>
            </p:cNvSpPr>
            <p:nvPr/>
          </p:nvSpPr>
          <p:spPr bwMode="auto">
            <a:xfrm>
              <a:off x="3038" y="2628"/>
              <a:ext cx="1596" cy="536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1600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Историческая справка </a:t>
              </a:r>
              <a:endParaRPr lang="ru-RU" sz="1600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74" name="Rectangle 14"/>
            <p:cNvSpPr>
              <a:spLocks noChangeArrowheads="1"/>
            </p:cNvSpPr>
            <p:nvPr/>
          </p:nvSpPr>
          <p:spPr bwMode="auto">
            <a:xfrm>
              <a:off x="3348" y="1969"/>
              <a:ext cx="1276" cy="525"/>
            </a:xfrm>
            <a:prstGeom prst="rect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r>
                <a:rPr lang="ru-RU" sz="2000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Модель </a:t>
              </a:r>
              <a:endParaRPr lang="ru-RU" sz="2000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72" name="Rectangle 12"/>
            <p:cNvSpPr>
              <a:spLocks noChangeArrowheads="1"/>
            </p:cNvSpPr>
            <p:nvPr/>
          </p:nvSpPr>
          <p:spPr bwMode="auto">
            <a:xfrm>
              <a:off x="5205" y="2414"/>
              <a:ext cx="1364" cy="54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pPr algn="ctr">
                <a:defRPr/>
              </a:pPr>
              <a:r>
                <a:rPr lang="ru-RU" sz="2000" dirty="0" smtClean="0">
                  <a:solidFill>
                    <a:srgbClr val="502652"/>
                  </a:solidFill>
                  <a:latin typeface="Arial" charset="0"/>
                  <a:cs typeface="Times New Roman" pitchFamily="18" charset="0"/>
                </a:rPr>
                <a:t>Сумка</a:t>
              </a:r>
              <a:endParaRPr lang="ru-RU" sz="2000" dirty="0">
                <a:solidFill>
                  <a:srgbClr val="502652"/>
                </a:solidFill>
                <a:latin typeface="Arial" charset="0"/>
              </a:endParaRPr>
            </a:p>
          </p:txBody>
        </p:sp>
        <p:sp>
          <p:nvSpPr>
            <p:cNvPr id="15371" name="Line 11"/>
            <p:cNvSpPr>
              <a:spLocks noChangeShapeType="1"/>
            </p:cNvSpPr>
            <p:nvPr/>
          </p:nvSpPr>
          <p:spPr bwMode="auto">
            <a:xfrm flipV="1">
              <a:off x="5894" y="1779"/>
              <a:ext cx="0" cy="6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5370" name="Line 10"/>
            <p:cNvSpPr>
              <a:spLocks noChangeShapeType="1"/>
            </p:cNvSpPr>
            <p:nvPr/>
          </p:nvSpPr>
          <p:spPr bwMode="auto">
            <a:xfrm flipV="1">
              <a:off x="6146" y="2033"/>
              <a:ext cx="632" cy="3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5369" name="Line 9"/>
            <p:cNvSpPr>
              <a:spLocks noChangeShapeType="1"/>
            </p:cNvSpPr>
            <p:nvPr/>
          </p:nvSpPr>
          <p:spPr bwMode="auto">
            <a:xfrm flipV="1">
              <a:off x="6569" y="2354"/>
              <a:ext cx="633" cy="2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5368" name="Line 8"/>
            <p:cNvSpPr>
              <a:spLocks noChangeShapeType="1"/>
            </p:cNvSpPr>
            <p:nvPr/>
          </p:nvSpPr>
          <p:spPr bwMode="auto">
            <a:xfrm>
              <a:off x="6569" y="2903"/>
              <a:ext cx="633" cy="2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5367" name="Line 7"/>
            <p:cNvSpPr>
              <a:spLocks noChangeShapeType="1"/>
            </p:cNvSpPr>
            <p:nvPr/>
          </p:nvSpPr>
          <p:spPr bwMode="auto">
            <a:xfrm>
              <a:off x="6258" y="2956"/>
              <a:ext cx="380" cy="7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5366" name="Line 6"/>
            <p:cNvSpPr>
              <a:spLocks noChangeShapeType="1"/>
            </p:cNvSpPr>
            <p:nvPr/>
          </p:nvSpPr>
          <p:spPr bwMode="auto">
            <a:xfrm flipH="1">
              <a:off x="5389" y="2923"/>
              <a:ext cx="252" cy="7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5365" name="Line 5"/>
            <p:cNvSpPr>
              <a:spLocks noChangeShapeType="1"/>
            </p:cNvSpPr>
            <p:nvPr/>
          </p:nvSpPr>
          <p:spPr bwMode="auto">
            <a:xfrm flipH="1">
              <a:off x="4896" y="2956"/>
              <a:ext cx="311" cy="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5364" name="Line 4"/>
            <p:cNvSpPr>
              <a:spLocks noChangeShapeType="1"/>
            </p:cNvSpPr>
            <p:nvPr/>
          </p:nvSpPr>
          <p:spPr bwMode="auto">
            <a:xfrm flipH="1">
              <a:off x="4648" y="2683"/>
              <a:ext cx="505" cy="25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3" name="Line 3"/>
            <p:cNvSpPr>
              <a:spLocks noChangeShapeType="1"/>
            </p:cNvSpPr>
            <p:nvPr/>
          </p:nvSpPr>
          <p:spPr bwMode="auto">
            <a:xfrm flipH="1" flipV="1">
              <a:off x="4648" y="2244"/>
              <a:ext cx="505" cy="25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4" name="Line 2"/>
            <p:cNvSpPr>
              <a:spLocks noChangeShapeType="1"/>
            </p:cNvSpPr>
            <p:nvPr/>
          </p:nvSpPr>
          <p:spPr bwMode="auto">
            <a:xfrm flipH="1" flipV="1">
              <a:off x="5010" y="1779"/>
              <a:ext cx="505" cy="63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schemeClr val="accent3">
                    <a:lumMod val="50000"/>
                  </a:schemeClr>
                </a:solidFill>
                <a:latin typeface="+mn-lt"/>
              </a:endParaRPr>
            </a:p>
          </p:txBody>
        </p: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85786" y="188640"/>
            <a:ext cx="7851648" cy="214020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Выявление основных параметров и ограничений</a:t>
            </a:r>
            <a:endParaRPr lang="ru-RU" dirty="0"/>
          </a:p>
        </p:txBody>
      </p:sp>
      <p:sp>
        <p:nvSpPr>
          <p:cNvPr id="9219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313" y="2348880"/>
            <a:ext cx="8715375" cy="4392487"/>
          </a:xfrm>
        </p:spPr>
        <p:txBody>
          <a:bodyPr/>
          <a:lstStyle/>
          <a:p>
            <a:pPr marR="0" algn="l" eaLnBrk="1" hangingPunct="1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FF00"/>
                </a:solidFill>
              </a:rPr>
              <a:t>Она должна быть красивой и соответствовать моему образу</a:t>
            </a:r>
          </a:p>
          <a:p>
            <a:pPr marR="0" algn="l" eaLnBrk="1" hangingPunct="1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2060"/>
                </a:solidFill>
              </a:rPr>
              <a:t>Отделка сумки должна быть оригинальной, соответствовать стилю изделия, её назначению и гармонично сочетаться по цвету</a:t>
            </a:r>
          </a:p>
          <a:p>
            <a:pPr marR="0" algn="l" eaLnBrk="1" hangingPunct="1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660033"/>
                </a:solidFill>
              </a:rPr>
              <a:t>Сумка должна быть удобной и долговечной</a:t>
            </a:r>
          </a:p>
          <a:p>
            <a:pPr marR="0" algn="l" eaLnBrk="1" hangingPunct="1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502652"/>
                </a:solidFill>
              </a:rPr>
              <a:t>По возможности несложной в изготовлении</a:t>
            </a:r>
          </a:p>
          <a:p>
            <a:pPr marR="0" algn="l" eaLnBrk="1" hangingPunct="1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FFC000"/>
                </a:solidFill>
              </a:rPr>
              <a:t>Должна быть сделана аккуратно и качественно</a:t>
            </a:r>
          </a:p>
          <a:p>
            <a:pPr marR="0" algn="l" eaLnBrk="1" hangingPunct="1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B0F0"/>
                </a:solidFill>
              </a:rPr>
              <a:t>Иметь экономически выгодную себе стоимость.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2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91393" y="519491"/>
            <a:ext cx="7340150" cy="181003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Обоснование выбора модели.</a:t>
            </a:r>
            <a:endParaRPr lang="ru-RU" dirty="0"/>
          </a:p>
        </p:txBody>
      </p:sp>
      <p:pic>
        <p:nvPicPr>
          <p:cNvPr id="3074" name="Picture 2" descr="C:\Users\Ильнар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9" y="2564904"/>
            <a:ext cx="4614863" cy="418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Ильнара\Desktop\Рисунок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2564904"/>
            <a:ext cx="4502150" cy="418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льнара\Desktop\plastikovaya_tara_i_chto_mozhno_iz_ejo_sdelat_68sht_2011_102320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951" y="1268760"/>
            <a:ext cx="4633735" cy="558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Ильнара\Desktop\24842_700x525_51140702_PET_con_crochet_51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68760"/>
            <a:ext cx="4512086" cy="555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4833322" y="2522100"/>
            <a:ext cx="4108054" cy="4435292"/>
          </a:xfrm>
        </p:spPr>
        <p:txBody>
          <a:bodyPr/>
          <a:lstStyle/>
          <a:p>
            <a:endParaRPr lang="ru-RU" dirty="0" smtClean="0"/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>
          <a:xfrm>
            <a:off x="395536" y="2708920"/>
            <a:ext cx="4104456" cy="2275987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5122" name="Picture 2" descr="C:\Users\Ильнара\Desktop\93497859_large_sacola_ros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60648"/>
            <a:ext cx="4363908" cy="472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льнара\Desktop\83049983_3861316_dsc017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3909" y="2232672"/>
            <a:ext cx="4780091" cy="472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льнара\Desktop\3510617_bolsa_com_flores_rosa_feita_por_li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-20069"/>
            <a:ext cx="4932040" cy="687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льнара\Desktop\51d7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069"/>
            <a:ext cx="4211960" cy="689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ppt/theme/themeOverride2.xml><?xml version="1.0" encoding="utf-8"?>
<a:themeOverride xmlns:a="http://schemas.openxmlformats.org/drawingml/2006/main">
  <a:clrScheme name="Городская">
    <a:dk1>
      <a:sysClr val="windowText" lastClr="000000"/>
    </a:dk1>
    <a:lt1>
      <a:sysClr val="window" lastClr="FFFFFF"/>
    </a:lt1>
    <a:dk2>
      <a:srgbClr val="424456"/>
    </a:dk2>
    <a:lt2>
      <a:srgbClr val="DEDEDE"/>
    </a:lt2>
    <a:accent1>
      <a:srgbClr val="53548A"/>
    </a:accent1>
    <a:accent2>
      <a:srgbClr val="438086"/>
    </a:accent2>
    <a:accent3>
      <a:srgbClr val="A04DA3"/>
    </a:accent3>
    <a:accent4>
      <a:srgbClr val="C4652D"/>
    </a:accent4>
    <a:accent5>
      <a:srgbClr val="8B5D3D"/>
    </a:accent5>
    <a:accent6>
      <a:srgbClr val="5C92B5"/>
    </a:accent6>
    <a:hlink>
      <a:srgbClr val="67AFBD"/>
    </a:hlink>
    <a:folHlink>
      <a:srgbClr val="C2A87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493</TotalTime>
  <Words>264</Words>
  <Application>Microsoft Office PowerPoint</Application>
  <PresentationFormat>Экран (4:3)</PresentationFormat>
  <Paragraphs>77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Малоцильнинская средняя общеобразовательная  школа Дрожжановского муниципального района РТ</vt:lpstr>
      <vt:lpstr>Презентация PowerPoint</vt:lpstr>
      <vt:lpstr>Презентация PowerPoint</vt:lpstr>
      <vt:lpstr>Схема обдумывания</vt:lpstr>
      <vt:lpstr>Выявление основных параметров и ограничений</vt:lpstr>
      <vt:lpstr>Обоснование выбора модели.</vt:lpstr>
      <vt:lpstr>Презентация PowerPoint</vt:lpstr>
      <vt:lpstr>Презентация PowerPoint</vt:lpstr>
      <vt:lpstr>Презентация PowerPoint</vt:lpstr>
      <vt:lpstr>Презентация PowerPoint</vt:lpstr>
      <vt:lpstr>Инструменты и оборудование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Экономическое обоснование </vt:lpstr>
      <vt:lpstr>Контроль качества </vt:lpstr>
      <vt:lpstr>   Вы каждый день выбрасываете использованные пластиковые бутылки  в мусор, не зная что из них можно сделать?  </vt:lpstr>
      <vt:lpstr>Зарегистрируйся бесплатно на сайте www.eko-plast.ru, закажи изделия ручной работы, которое ты хочешь приобрести в обмен на пустые бутылки! Мы даём вторую жизнь пластиковым бутылкам!  Не  будь безразличным , и природа скажет тебе СПАСИБО! Адрес магазина и цены указаны на сайте.   </vt:lpstr>
      <vt:lpstr>Спасибо за внимание!</vt:lpstr>
    </vt:vector>
  </TitlesOfParts>
  <Company>BEST XP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Gyl'narchik</dc:creator>
  <cp:lastModifiedBy>Ильнара</cp:lastModifiedBy>
  <cp:revision>53</cp:revision>
  <dcterms:created xsi:type="dcterms:W3CDTF">2010-11-07T13:40:30Z</dcterms:created>
  <dcterms:modified xsi:type="dcterms:W3CDTF">2012-11-16T11:49:08Z</dcterms:modified>
</cp:coreProperties>
</file>